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4"/>
  </p:notesMasterIdLst>
  <p:sldIdLst>
    <p:sldId id="289" r:id="rId2"/>
    <p:sldId id="290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EB Garamond" pitchFamily="2" charset="0"/>
      <p:regular r:id="rId19"/>
      <p:bold r:id="rId20"/>
      <p:italic r:id="rId21"/>
      <p:boldItalic r:id="rId22"/>
    </p:embeddedFon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Libre Franklin" pitchFamily="2" charset="77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pen Sans Bold" panose="020F0502020204030204" pitchFamily="34" charset="0"/>
      <p:regular r:id="rId35"/>
      <p:bold r:id="rId36"/>
      <p:italic r:id="rId37"/>
      <p:boldItalic r:id="rId38"/>
    </p:embeddedFont>
    <p:embeddedFont>
      <p:font typeface="Open Sans Medium" panose="020F0502020204030204" pitchFamily="34" charset="0"/>
      <p:regular r:id="rId39"/>
      <p:bold r:id="rId40"/>
      <p:italic r:id="rId41"/>
      <p:boldItalic r:id="rId42"/>
    </p:embeddedFont>
    <p:embeddedFont>
      <p:font typeface="Puritan" pitchFamily="2" charset="2"/>
      <p:regular r:id="rId43"/>
      <p:bold r:id="rId44"/>
      <p:italic r:id="rId45"/>
      <p:boldItalic r:id="rId46"/>
    </p:embeddedFont>
    <p:embeddedFont>
      <p:font typeface="Quattrocento Sans" panose="020B0502050000020003" pitchFamily="34" charset="0"/>
      <p:regular r:id="rId47"/>
      <p:bold r:id="rId48"/>
      <p:italic r:id="rId49"/>
      <p:boldItalic r:id="rId50"/>
    </p:embeddedFont>
    <p:embeddedFont>
      <p:font typeface="Roboto Mono" pitchFamily="49" charset="0"/>
      <p:regular r:id="rId51"/>
      <p:bold r:id="rId52"/>
      <p:italic r:id="rId53"/>
      <p:boldItalic r:id="rId54"/>
    </p:embeddedFont>
    <p:embeddedFont>
      <p:font typeface="Trebuchet MS" panose="020B0703020202090204" pitchFamily="34" charset="0"/>
      <p:regular r:id="rId55"/>
      <p:bold r:id="rId56"/>
      <p: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47" Type="http://schemas.openxmlformats.org/officeDocument/2006/relationships/font" Target="fonts/font33.fntdata"/><Relationship Id="rId50" Type="http://schemas.openxmlformats.org/officeDocument/2006/relationships/font" Target="fonts/font36.fntdata"/><Relationship Id="rId55" Type="http://schemas.openxmlformats.org/officeDocument/2006/relationships/font" Target="fonts/font4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font" Target="fonts/font31.fntdata"/><Relationship Id="rId53" Type="http://schemas.openxmlformats.org/officeDocument/2006/relationships/font" Target="fonts/font39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font" Target="fonts/font5.fntdata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font" Target="fonts/font29.fntdata"/><Relationship Id="rId48" Type="http://schemas.openxmlformats.org/officeDocument/2006/relationships/font" Target="fonts/font34.fntdata"/><Relationship Id="rId56" Type="http://schemas.openxmlformats.org/officeDocument/2006/relationships/font" Target="fonts/font42.fntdata"/><Relationship Id="rId8" Type="http://schemas.openxmlformats.org/officeDocument/2006/relationships/slide" Target="slides/slide7.xml"/><Relationship Id="rId51" Type="http://schemas.openxmlformats.org/officeDocument/2006/relationships/font" Target="fonts/font3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font" Target="fonts/font32.fntdata"/><Relationship Id="rId59" Type="http://schemas.openxmlformats.org/officeDocument/2006/relationships/viewProps" Target="viewProps.xml"/><Relationship Id="rId20" Type="http://schemas.openxmlformats.org/officeDocument/2006/relationships/font" Target="fonts/font6.fntdata"/><Relationship Id="rId41" Type="http://schemas.openxmlformats.org/officeDocument/2006/relationships/font" Target="fonts/font27.fntdata"/><Relationship Id="rId54" Type="http://schemas.openxmlformats.org/officeDocument/2006/relationships/font" Target="fonts/font4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49" Type="http://schemas.openxmlformats.org/officeDocument/2006/relationships/font" Target="fonts/font35.fntdata"/><Relationship Id="rId57" Type="http://schemas.openxmlformats.org/officeDocument/2006/relationships/font" Target="fonts/font43.fntdata"/><Relationship Id="rId10" Type="http://schemas.openxmlformats.org/officeDocument/2006/relationships/slide" Target="slides/slide9.xml"/><Relationship Id="rId31" Type="http://schemas.openxmlformats.org/officeDocument/2006/relationships/font" Target="fonts/font17.fntdata"/><Relationship Id="rId44" Type="http://schemas.openxmlformats.org/officeDocument/2006/relationships/font" Target="fonts/font30.fntdata"/><Relationship Id="rId52" Type="http://schemas.openxmlformats.org/officeDocument/2006/relationships/font" Target="fonts/font38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10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823212d2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823212d2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7ef08a4a28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7ef08a4a28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825baf9a7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825baf9a7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c110264f8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7c110264f8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bca937b2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bca937b2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ef08a4a28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ef08a4a28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0f603e20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0f603e20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7ef08a4a28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7ef08a4a28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7ef08a4a28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7ef08a4a28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0f603e20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80f603e20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https://www.cs.colby.edu/maxwell/courses/tutorials/maketutor/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0f603e20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80f603e20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_HEADER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3975" tIns="41975" rIns="83975" bIns="419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None/>
              <a:defRPr sz="5500"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uritan"/>
              <a:buNone/>
              <a:defRPr>
                <a:latin typeface="Puritan"/>
                <a:ea typeface="Puritan"/>
                <a:cs typeface="Puritan"/>
                <a:sym typeface="Puritan"/>
              </a:defRPr>
            </a:lvl9pPr>
          </a:lstStyle>
          <a:p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 rtl="0">
              <a:buNone/>
              <a:defRPr sz="1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1">
  <p:cSld name="SECTION_HEADER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_1">
    <p:bg>
      <p:bgPr>
        <a:solidFill>
          <a:srgbClr val="202729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"/>
          </p:nvPr>
        </p:nvSpPr>
        <p:spPr>
          <a:xfrm>
            <a:off x="685800" y="2859881"/>
            <a:ext cx="77724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marL="914400" lvl="1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 b="0"/>
            </a:lvl3pPr>
            <a:lvl4pPr marL="1828800" lvl="3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 b="0"/>
            </a:lvl4pPr>
            <a:lvl5pPr marL="2286000" lvl="4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 b="0"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bg>
      <p:bgPr>
        <a:solidFill>
          <a:srgbClr val="20272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ctrTitle"/>
          </p:nvPr>
        </p:nvSpPr>
        <p:spPr>
          <a:xfrm>
            <a:off x="685800" y="154305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7"/>
          <p:cNvSpPr/>
          <p:nvPr/>
        </p:nvSpPr>
        <p:spPr>
          <a:xfrm>
            <a:off x="0" y="2846070"/>
            <a:ext cx="9144000" cy="16459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2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(no anim)">
  <p:cSld name="Title and Content (no anim)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152400" y="0"/>
            <a:ext cx="8991600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152400" y="445771"/>
            <a:ext cx="8991600" cy="4321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3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rebuchet MS"/>
              <a:buChar char="●"/>
              <a:defRPr sz="2200"/>
            </a:lvl1pPr>
            <a:lvl2pPr marL="914400" lvl="1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 sz="2200"/>
            </a:lvl2pPr>
            <a:lvl3pPr marL="1371600" lvl="2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 b="0"/>
            </a:lvl3pPr>
            <a:lvl4pPr marL="1828800" lvl="3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 sz="2200" b="0"/>
            </a:lvl4pPr>
            <a:lvl5pPr marL="2286000" lvl="4" indent="-3683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 b="0"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ftr" idx="11"/>
          </p:nvPr>
        </p:nvSpPr>
        <p:spPr>
          <a:xfrm>
            <a:off x="0" y="4767264"/>
            <a:ext cx="1219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ldNum" idx="12"/>
          </p:nvPr>
        </p:nvSpPr>
        <p:spPr>
          <a:xfrm>
            <a:off x="8458200" y="4767264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2">
  <p:cSld name="SECTION_HEADER_2">
    <p:bg>
      <p:bgPr>
        <a:gradFill>
          <a:gsLst>
            <a:gs pos="0">
              <a:srgbClr val="EEEEEE"/>
            </a:gs>
            <a:gs pos="73000">
              <a:srgbClr val="EDEDED"/>
            </a:gs>
            <a:gs pos="82000">
              <a:srgbClr val="EEEEEE"/>
            </a:gs>
            <a:gs pos="100000">
              <a:srgbClr val="EDEDED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0" y="486221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86965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7086600" y="486965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" name="Google Shape;95;p19"/>
          <p:cNvCxnSpPr/>
          <p:nvPr/>
        </p:nvCxnSpPr>
        <p:spPr>
          <a:xfrm>
            <a:off x="589416" y="3421857"/>
            <a:ext cx="7994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0B0D6A5-BC3B-B40E-0E7F-ACB12656EB7B}"/>
              </a:ext>
            </a:extLst>
          </p:cNvPr>
          <p:cNvSpPr txBox="1">
            <a:spLocks/>
          </p:cNvSpPr>
          <p:nvPr userDrawn="1"/>
        </p:nvSpPr>
        <p:spPr>
          <a:xfrm>
            <a:off x="92365" y="1631272"/>
            <a:ext cx="3459437" cy="32092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75426" tIns="75426" rIns="75426" bIns="75426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 eaLnBrk="1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2300" b="0" i="0" u="none" strike="noStrike" cap="none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marR="0" lvl="1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marL="1371600" marR="0" lvl="2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marL="1828800" marR="0" lvl="3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marL="2286000" marR="0" lvl="4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marL="2743200" marR="0" lvl="5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marL="3200400" marR="0" lvl="6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marL="3657600" marR="0" lvl="7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marL="4114800" marR="0" lvl="8" indent="-34925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pen Sans SemiBold"/>
              <a:buNone/>
              <a:defRPr sz="340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pPr algn="r">
              <a:lnSpc>
                <a:spcPct val="120000"/>
              </a:lnSpc>
            </a:pPr>
            <a:r>
              <a:rPr lang="en-US" sz="1350" b="1" dirty="0"/>
              <a:t>Shinwoo Kim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50" dirty="0"/>
              <a:t>Teaching Assistant</a:t>
            </a:r>
          </a:p>
          <a:p>
            <a:pPr algn="r">
              <a:lnSpc>
                <a:spcPct val="120000"/>
              </a:lnSpc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shinwookim@pitt.edu</a:t>
            </a:r>
          </a:p>
          <a:p>
            <a:pPr algn="r">
              <a:spcBef>
                <a:spcPts val="0"/>
              </a:spcBef>
            </a:pPr>
            <a:r>
              <a:rPr lang="en-US" sz="109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https://sites.pitt.edu/~shk148/</a:t>
            </a:r>
          </a:p>
          <a:p>
            <a:pPr algn="r"/>
            <a:endParaRPr lang="en-US" sz="1227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r>
              <a:rPr lang="en-US" sz="1091" dirty="0"/>
              <a:t>Spring 2023, Term 2234</a:t>
            </a:r>
          </a:p>
          <a:p>
            <a:pPr algn="r"/>
            <a:r>
              <a:rPr lang="en-US" sz="1091" dirty="0"/>
              <a:t>Friday 12 PM Recitation</a:t>
            </a:r>
          </a:p>
          <a:p>
            <a:pPr algn="r"/>
            <a:r>
              <a:rPr lang="en-US" sz="1091" dirty="0"/>
              <a:t>Jan 20</a:t>
            </a:r>
            <a:r>
              <a:rPr lang="en-US" sz="1091" baseline="30000" dirty="0"/>
              <a:t>th</a:t>
            </a:r>
            <a:r>
              <a:rPr lang="en-US" sz="1091" dirty="0"/>
              <a:t>, 2023</a:t>
            </a:r>
            <a:endParaRPr lang="en-US" sz="1227" dirty="0"/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Slides adapted from </a:t>
            </a:r>
          </a:p>
          <a:p>
            <a:pPr algn="r"/>
            <a:r>
              <a:rPr lang="en-US" sz="1050" dirty="0"/>
              <a:t>Martha Dixon and Vinicius Petrucci</a:t>
            </a:r>
          </a:p>
          <a:p>
            <a:pPr algn="r"/>
            <a:endParaRPr lang="en-US" sz="1050" dirty="0"/>
          </a:p>
          <a:p>
            <a:pPr algn="r"/>
            <a:r>
              <a:rPr lang="en-US" sz="1050" dirty="0"/>
              <a:t>Department of Computer Science</a:t>
            </a:r>
          </a:p>
          <a:p>
            <a:pPr algn="r"/>
            <a:r>
              <a:rPr lang="en-US" sz="1050" dirty="0"/>
              <a:t>School of Computing &amp; Information</a:t>
            </a:r>
          </a:p>
          <a:p>
            <a:pPr algn="r"/>
            <a:r>
              <a:rPr lang="en-US" sz="1050" dirty="0"/>
              <a:t>University of Pittsb</a:t>
            </a:r>
            <a:r>
              <a:rPr lang="en-US" sz="1091" dirty="0"/>
              <a:t>urgh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A105B1-F4F1-F011-2EAB-9475C6D4E092}"/>
              </a:ext>
            </a:extLst>
          </p:cNvPr>
          <p:cNvSpPr/>
          <p:nvPr userDrawn="1"/>
        </p:nvSpPr>
        <p:spPr>
          <a:xfrm>
            <a:off x="-9272" y="3416"/>
            <a:ext cx="9162545" cy="5136670"/>
          </a:xfrm>
          <a:prstGeom prst="rect">
            <a:avLst/>
          </a:prstGeom>
          <a:blipFill dpi="0"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57CD7A-E8C8-ACBF-583E-B0B3B67BB6DB}"/>
              </a:ext>
            </a:extLst>
          </p:cNvPr>
          <p:cNvSpPr/>
          <p:nvPr userDrawn="1"/>
        </p:nvSpPr>
        <p:spPr>
          <a:xfrm>
            <a:off x="-18545" y="3416"/>
            <a:ext cx="9162545" cy="513667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79"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724103" y="1546612"/>
            <a:ext cx="5139313" cy="572906"/>
          </a:xfrm>
          <a:prstGeom prst="rect">
            <a:avLst/>
          </a:prstGeom>
        </p:spPr>
        <p:txBody>
          <a:bodyPr spcFirstLastPara="1" wrap="square" lIns="110625" tIns="110625" rIns="110625" bIns="1106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Open Sans"/>
              <a:buNone/>
              <a:defRPr sz="1909" b="0"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2pPr>
            <a:lvl3pPr lvl="2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3pPr>
            <a:lvl4pPr lvl="3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4pPr>
            <a:lvl5pPr lvl="4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5pPr>
            <a:lvl6pPr lvl="5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6pPr>
            <a:lvl7pPr lvl="6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7pPr>
            <a:lvl8pPr lvl="7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8pPr>
            <a:lvl9pPr lvl="8" algn="ctr">
              <a:spcBef>
                <a:spcPts val="0"/>
              </a:spcBef>
              <a:spcAft>
                <a:spcPts val="0"/>
              </a:spcAft>
              <a:buSzPts val="6300"/>
              <a:buNone/>
              <a:defRPr sz="4295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724103" y="2159773"/>
            <a:ext cx="5139313" cy="1795079"/>
          </a:xfrm>
          <a:prstGeom prst="rect">
            <a:avLst/>
          </a:prstGeom>
        </p:spPr>
        <p:txBody>
          <a:bodyPr spcFirstLastPara="1" wrap="square" lIns="110625" tIns="110625" rIns="110625" bIns="1106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chemeClr val="dk1"/>
              </a:buClr>
              <a:buSzPts val="2300"/>
              <a:buFont typeface="Open Sans Medium"/>
              <a:buNone/>
              <a:defRPr sz="1568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2318"/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4" name="Google Shape;14;p2"/>
          <p:cNvCxnSpPr>
            <a:cxnSpLocks/>
          </p:cNvCxnSpPr>
          <p:nvPr/>
        </p:nvCxnSpPr>
        <p:spPr>
          <a:xfrm>
            <a:off x="3724103" y="2126284"/>
            <a:ext cx="5139313" cy="66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-18545" y="-4233"/>
            <a:ext cx="9162545" cy="572906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47727" tIns="47727" rIns="47727" bIns="47727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79"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1057017" y="11447"/>
            <a:ext cx="4917818" cy="507072"/>
          </a:xfrm>
          <a:prstGeom prst="rect">
            <a:avLst/>
          </a:prstGeom>
        </p:spPr>
        <p:txBody>
          <a:bodyPr spcFirstLastPara="1" wrap="square" lIns="110625" tIns="110625" rIns="110625" bIns="110625" anchor="ctr" anchorCtr="0">
            <a:normAutofit/>
          </a:bodyPr>
          <a:lstStyle>
            <a:lvl1pPr lvl="0" algn="r">
              <a:lnSpc>
                <a:spcPct val="100000"/>
              </a:lnSpc>
              <a:spcBef>
                <a:spcPts val="545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EB Garamond"/>
              <a:buNone/>
              <a:defRPr sz="2114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EB Garamond"/>
              <a:buNone/>
              <a:defRPr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cxnSp>
        <p:nvCxnSpPr>
          <p:cNvPr id="18" name="Google Shape;18;p2"/>
          <p:cNvCxnSpPr/>
          <p:nvPr/>
        </p:nvCxnSpPr>
        <p:spPr>
          <a:xfrm>
            <a:off x="6076817" y="162598"/>
            <a:ext cx="0" cy="261141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4116B-E4FA-8F83-8DD2-A83A794048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78800" y="17271"/>
            <a:ext cx="2787424" cy="495425"/>
          </a:xfrm>
        </p:spPr>
        <p:txBody>
          <a:bodyPr/>
          <a:lstStyle>
            <a:lvl1pPr>
              <a:defRPr lang="en-US" sz="1636" b="0" i="0" u="none" strike="noStrike" cap="none" dirty="0" smtClean="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Arial"/>
              </a:defRPr>
            </a:lvl1pPr>
            <a:lvl2pPr>
              <a:defRPr/>
            </a:lvl2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Click to edit Master text styles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dirty="0"/>
              <a:t>Second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03CFB4-9021-51CA-7606-96EAE5984A2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2364" y="1631272"/>
            <a:ext cx="3459437" cy="3209277"/>
          </a:xfrm>
        </p:spPr>
        <p:txBody>
          <a:bodyPr>
            <a:normAutofit/>
          </a:bodyPr>
          <a:lstStyle>
            <a:lvl1pPr marL="57150" indent="0" algn="r">
              <a:buNone/>
              <a:defRPr lang="en-US" sz="1275" b="0" i="0" u="none" strike="noStrike" cap="none" dirty="0" smtClean="0">
                <a:solidFill>
                  <a:schemeClr val="dk1"/>
                </a:solidFill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  <a:sym typeface="Open Sans Medium"/>
              </a:defRPr>
            </a:lvl1pPr>
            <a:lvl2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>
              <a:defRPr lang="en-US" sz="1275" b="1" i="0" u="none" strike="noStrike" cap="none" dirty="0" smtClean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>
              <a:defRPr lang="en-US" sz="1275" b="1" i="0" u="none" strike="noStrike" cap="none" dirty="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945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▶"/>
              <a:defRPr sz="2100">
                <a:solidFill>
                  <a:schemeClr val="accent1"/>
                </a:solidFill>
              </a:defRPr>
            </a:lvl1pPr>
            <a:lvl2pPr marL="914400" lvl="1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–"/>
              <a:defRPr sz="1700">
                <a:solidFill>
                  <a:schemeClr val="dk1"/>
                </a:solidFill>
              </a:defRPr>
            </a:lvl2pPr>
            <a:lvl3pPr marL="1371600" lvl="2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3pPr>
            <a:lvl4pPr marL="1828800" lvl="3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»"/>
              <a:defRPr sz="1700">
                <a:solidFill>
                  <a:schemeClr val="dk1"/>
                </a:solidFill>
              </a:defRPr>
            </a:lvl4pPr>
            <a:lvl5pPr marL="2286000" lvl="4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5pPr>
            <a:lvl6pPr marL="2743200" lvl="5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6pPr>
            <a:lvl7pPr marL="3200400" lvl="6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  <a:defRPr sz="1700">
                <a:solidFill>
                  <a:schemeClr val="dk1"/>
                </a:solidFill>
              </a:defRPr>
            </a:lvl7pPr>
            <a:lvl8pPr marL="3657600" lvl="7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  <a:defRPr sz="1700">
                <a:solidFill>
                  <a:schemeClr val="dk1"/>
                </a:solidFill>
              </a:defRPr>
            </a:lvl8pPr>
            <a:lvl9pPr marL="4114800" lvl="8" indent="-3365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■"/>
              <a:defRPr sz="1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–"/>
              <a:defRPr sz="15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SzPts val="1500"/>
              <a:buChar char="»"/>
              <a:defRPr sz="1500"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1777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▶"/>
              <a:defRPr sz="17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–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»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0" y="-3425"/>
            <a:ext cx="9144000" cy="88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4572000" y="4830675"/>
            <a:ext cx="4572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61950">
              <a:spcBef>
                <a:spcPts val="0"/>
              </a:spcBef>
              <a:spcAft>
                <a:spcPts val="0"/>
              </a:spcAft>
              <a:buSzPts val="2100"/>
              <a:buChar char="▶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–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»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590000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-3425"/>
            <a:ext cx="9144000" cy="75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359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150" y="4830675"/>
            <a:ext cx="9144000" cy="312900"/>
          </a:xfrm>
          <a:prstGeom prst="rect">
            <a:avLst/>
          </a:prstGeom>
          <a:solidFill>
            <a:srgbClr val="003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ibre Franklin"/>
              <a:buNone/>
              <a:defRPr sz="3000" b="1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619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Libre Franklin"/>
              <a:buChar char="▶"/>
              <a:defRPr sz="21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–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»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●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○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ibre Franklin"/>
              <a:buChar char="■"/>
              <a:defRPr sz="17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sz="10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455150" y="4859535"/>
            <a:ext cx="1432576" cy="256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s0449.gitlab.io/sp2023/resource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nu.org/software/make/manual/make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nu.org/software/make/manual/make.html#Makefile-Nam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2D590-6864-A18C-4055-5171ABBDEB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1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Recitation 4: </a:t>
            </a:r>
            <a:r>
              <a:rPr lang="en-US" sz="1800" b="1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Makefiles</a:t>
            </a:r>
            <a:endParaRPr lang="en-US" sz="1800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FC2170-70A5-F8DF-7E7F-A31CCC716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6077" y="2159773"/>
            <a:ext cx="3854485" cy="24437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Course News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Agenda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 err="1"/>
              <a:t>Makefiles</a:t>
            </a:r>
            <a:endParaRPr lang="en-US" sz="1227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227" dirty="0"/>
              <a:t>Quiz!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227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2B735E3-67EB-F208-DD1C-11495A0088D8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636104" y="-4027"/>
            <a:ext cx="4999265" cy="572906"/>
          </a:xfrm>
        </p:spPr>
        <p:txBody>
          <a:bodyPr anchor="ctr">
            <a:noAutofit/>
          </a:bodyPr>
          <a:lstStyle/>
          <a:p>
            <a:pPr marL="0" indent="0">
              <a:spcBef>
                <a:spcPct val="0"/>
              </a:spcBef>
            </a:pPr>
            <a:r>
              <a:rPr lang="en-US" sz="2025" dirty="0">
                <a:solidFill>
                  <a:schemeClr val="bg1"/>
                </a:solidFill>
                <a:latin typeface="EB Garamond" panose="00000500000000000000" pitchFamily="2" charset="0"/>
                <a:ea typeface="EB Garamond" panose="00000500000000000000" pitchFamily="2" charset="0"/>
                <a:cs typeface="Open Sans Bold" panose="020B0806030504020204" pitchFamily="34" charset="0"/>
              </a:rPr>
              <a:t>CS 0449: Introduction to Systems Software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C879-6444-35C5-2726-CB2493ED77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>
            <a:normAutofit fontScale="77500" lnSpcReduction="20000"/>
          </a:bodyPr>
          <a:lstStyle/>
          <a:p>
            <a:pPr marL="57150" indent="0">
              <a:buNone/>
            </a:pPr>
            <a:r>
              <a:rPr lang="en-US" sz="2550" dirty="0"/>
              <a:t>Griffin Hurt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4F3798-62BA-095A-C88E-900CE33E931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pPr algn="r">
              <a:lnSpc>
                <a:spcPct val="120000"/>
              </a:lnSpc>
            </a:pPr>
            <a:r>
              <a:rPr lang="en-US" sz="165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Griffin Hurt</a:t>
            </a:r>
          </a:p>
          <a:p>
            <a:pPr>
              <a:lnSpc>
                <a:spcPct val="120000"/>
              </a:lnSpc>
            </a:pPr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Undergraduate Teaching 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Fellow</a:t>
            </a:r>
            <a:endParaRPr lang="en-US" b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griffhurt@pitt.edu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105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griffinhurt.com</a:t>
            </a:r>
            <a:endParaRPr lang="en-US" sz="1050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r"/>
            <a:endParaRPr lang="en-US" sz="15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Spring 2024, Term 2244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Friday 2 PM Recitation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9</a:t>
            </a:r>
            <a:r>
              <a:rPr lang="en-US" sz="1125" baseline="30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2024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Slides adapted from </a:t>
            </a:r>
          </a:p>
          <a:p>
            <a:r>
              <a:rPr lang="en-US" sz="1125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Shinwoo</a:t>
            </a:r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Kim, Martha Dixon, and Vinicius Petrucci</a:t>
            </a:r>
          </a:p>
          <a:p>
            <a:endParaRPr lang="en-US" sz="1125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Department of Computer Science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School of Computing &amp; Information</a:t>
            </a:r>
          </a:p>
          <a:p>
            <a:r>
              <a:rPr lang="en-US" sz="1125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University of Pittsburgh</a:t>
            </a:r>
          </a:p>
        </p:txBody>
      </p:sp>
    </p:spTree>
    <p:extLst>
      <p:ext uri="{BB962C8B-B14F-4D97-AF65-F5344CB8AC3E}">
        <p14:creationId xmlns:p14="http://schemas.microsoft.com/office/powerpoint/2010/main" val="364175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79" name="Google Shape;179;p29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with makefile</a:t>
            </a:r>
            <a:endParaRPr/>
          </a:p>
        </p:txBody>
      </p:sp>
      <p:sp>
        <p:nvSpPr>
          <p:cNvPr id="180" name="Google Shape;180;p29"/>
          <p:cNvSpPr txBox="1">
            <a:spLocks noGrp="1"/>
          </p:cNvSpPr>
          <p:nvPr>
            <p:ph type="body" idx="1"/>
          </p:nvPr>
        </p:nvSpPr>
        <p:spPr>
          <a:xfrm>
            <a:off x="145625" y="2714000"/>
            <a:ext cx="5424900" cy="2066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hellomake: hellomake.o hellofunc.o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gcc -o hellomake hellomake.o hellofunc.o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hellomake.o: hellomake.c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gcc -c hellomake.c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hellofunc.o: hellfunc.c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	gcc -c hellofunc.c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1" name="Google Shape;181;p29"/>
          <p:cNvPicPr preferRelativeResize="0"/>
          <p:nvPr/>
        </p:nvPicPr>
        <p:blipFill rotWithShape="1">
          <a:blip r:embed="rId3">
            <a:alphaModFix/>
          </a:blip>
          <a:srcRect b="1690"/>
          <a:stretch/>
        </p:blipFill>
        <p:spPr>
          <a:xfrm>
            <a:off x="0" y="620325"/>
            <a:ext cx="9144003" cy="20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 txBox="1">
            <a:spLocks noGrp="1"/>
          </p:cNvSpPr>
          <p:nvPr>
            <p:ph type="body" idx="1"/>
          </p:nvPr>
        </p:nvSpPr>
        <p:spPr>
          <a:xfrm>
            <a:off x="5454000" y="4502825"/>
            <a:ext cx="36900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925"/>
              <a:t>https://www.cs.colby.edu/maxwell/courses/tutorials/maketutor/</a:t>
            </a:r>
            <a:endParaRPr sz="925"/>
          </a:p>
        </p:txBody>
      </p:sp>
      <p:sp>
        <p:nvSpPr>
          <p:cNvPr id="183" name="Google Shape;183;p29"/>
          <p:cNvSpPr txBox="1"/>
          <p:nvPr/>
        </p:nvSpPr>
        <p:spPr>
          <a:xfrm>
            <a:off x="5818700" y="2853925"/>
            <a:ext cx="3251100" cy="412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Hint: Indentation are strictly tabs. </a:t>
            </a:r>
            <a:endParaRPr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84" name="Google Shape;184;p29"/>
          <p:cNvSpPr txBox="1"/>
          <p:nvPr/>
        </p:nvSpPr>
        <p:spPr>
          <a:xfrm>
            <a:off x="4617425" y="2709918"/>
            <a:ext cx="953100" cy="400200"/>
          </a:xfrm>
          <a:prstGeom prst="rect">
            <a:avLst/>
          </a:prstGeom>
          <a:solidFill>
            <a:srgbClr val="EEEEEE">
              <a:alpha val="9000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  <a:latin typeface="Libre Franklin"/>
                <a:ea typeface="Libre Franklin"/>
                <a:cs typeface="Libre Franklin"/>
                <a:sym typeface="Libre Franklin"/>
              </a:rPr>
              <a:t>Makefile</a:t>
            </a:r>
            <a:endParaRPr>
              <a:highlight>
                <a:schemeClr val="lt1"/>
              </a:highlight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On MakeFiles</a:t>
            </a:r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We can do a lot with </a:t>
            </a:r>
            <a:r>
              <a:rPr lang="en" dirty="0" err="1"/>
              <a:t>MakeFiles</a:t>
            </a:r>
            <a:r>
              <a:rPr lang="en" dirty="0"/>
              <a:t>, using custom rules and commands, variables, functions, conditional expressions, and more…</a:t>
            </a:r>
            <a:br>
              <a:rPr lang="en" dirty="0"/>
            </a:br>
            <a:endParaRPr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Read more about them on the course website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https://cs0449.gitlab.io/sp2023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/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resources/</a:t>
            </a:r>
            <a:endParaRPr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/>
              <a:t>Official documentation 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https://www.gnu.org/software/make/manual/make.html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Quiz T</a:t>
            </a:r>
            <a:r>
              <a:rPr lang="en-US" dirty="0" err="1"/>
              <a:t>i</a:t>
            </a:r>
            <a:r>
              <a:rPr lang="en" dirty="0"/>
              <a:t>me!</a:t>
            </a:r>
            <a:endParaRPr dirty="0"/>
          </a:p>
        </p:txBody>
      </p:sp>
      <p:sp>
        <p:nvSpPr>
          <p:cNvPr id="197" name="Google Shape;197;p31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i="1" dirty="0"/>
              <a:t>Password is: </a:t>
            </a:r>
            <a:r>
              <a:rPr lang="en-US" b="1" i="1" dirty="0"/>
              <a:t>_________</a:t>
            </a:r>
            <a:endParaRPr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91" name="Google Shape;291;p53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News</a:t>
            </a:r>
            <a:endParaRPr/>
          </a:p>
        </p:txBody>
      </p:sp>
      <p:sp>
        <p:nvSpPr>
          <p:cNvPr id="292" name="Google Shape;292;p53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/>
            <a:r>
              <a:rPr lang="en" dirty="0"/>
              <a:t>Project 1 is out, due </a:t>
            </a:r>
            <a:r>
              <a:rPr lang="en-US" dirty="0"/>
              <a:t>February 19</a:t>
            </a:r>
            <a:r>
              <a:rPr lang="en-US" baseline="30000" dirty="0"/>
              <a:t>th</a:t>
            </a:r>
            <a:r>
              <a:rPr lang="en-US" dirty="0"/>
              <a:t> at 5:59PM</a:t>
            </a:r>
          </a:p>
          <a:p>
            <a:pPr lvl="1"/>
            <a:r>
              <a:rPr lang="en-US" dirty="0"/>
              <a:t>Recommend starting early!</a:t>
            </a:r>
          </a:p>
          <a:p>
            <a:pPr lvl="1"/>
            <a:r>
              <a:rPr lang="en-US" dirty="0"/>
              <a:t>Happy to help in office hours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3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95300" lvl="1" indent="0" algn="l" rtl="0"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 b="1" i="1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 dirty="0" err="1"/>
              <a:t>Makefile</a:t>
            </a:r>
            <a:endParaRPr dirty="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dirty="0"/>
              <a:t>No submissions</a:t>
            </a:r>
          </a:p>
          <a:p>
            <a:pPr lvl="0"/>
            <a:r>
              <a:rPr lang="en-US" dirty="0"/>
              <a:t>Quiz </a:t>
            </a:r>
          </a:p>
          <a:p>
            <a:pPr lvl="1"/>
            <a:r>
              <a:rPr lang="en-US" dirty="0" err="1"/>
              <a:t>Gradescope</a:t>
            </a:r>
            <a:r>
              <a:rPr lang="en-US" dirty="0"/>
              <a:t> → Q1: C quiz </a:t>
            </a:r>
          </a:p>
          <a:p>
            <a:pPr lvl="1"/>
            <a:r>
              <a:rPr lang="en-US" dirty="0"/>
              <a:t>It’s timed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</p:spPr>
        <p:txBody>
          <a:bodyPr spcFirstLastPara="1" wrap="square" lIns="83975" tIns="41975" rIns="83975" bIns="4197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Makefiles</a:t>
            </a:r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1"/>
          </p:nvPr>
        </p:nvSpPr>
        <p:spPr>
          <a:xfrm>
            <a:off x="589425" y="3441425"/>
            <a:ext cx="7994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i="1"/>
              <a:t>Automating and Optimizing Builds</a:t>
            </a:r>
            <a:endParaRPr i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and goal</a:t>
            </a:r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Multiple files can be compiled independently and then merged together in a process called </a:t>
            </a:r>
            <a:r>
              <a:rPr lang="en" b="1"/>
              <a:t>linking</a:t>
            </a:r>
            <a:r>
              <a:rPr lang="en"/>
              <a:t>.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Generally, these two phases use different tools behind the scenes.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Project 1. 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Write a Makefile to compile multiple files.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Overview Of Makefiles</a:t>
            </a: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31946" algn="l" rtl="0">
              <a:spcBef>
                <a:spcPts val="0"/>
              </a:spcBef>
              <a:spcAft>
                <a:spcPts val="0"/>
              </a:spcAft>
              <a:buSzPct val="100000"/>
              <a:buChar char="▶"/>
            </a:pPr>
            <a:r>
              <a:rPr lang="en"/>
              <a:t>What is make?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The make utility is a software tool for managing and maintaining computer programs consisting many component files. The make utility automatically determines which pieces of a large program need to be recompiled, and issues commands to recompile them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Make reads its instruction from Makefile (called the descriptor file) by default. 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Makefile is a way of automating software building procedure and other complex tasks with dependencies.  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Makefile contains: dependency rules, macros and suffix(or implicit) rules. </a:t>
            </a:r>
            <a:endParaRPr/>
          </a:p>
          <a:p>
            <a:pPr marL="457200" lvl="0" indent="-331946" algn="l" rtl="0">
              <a:spcBef>
                <a:spcPts val="0"/>
              </a:spcBef>
              <a:spcAft>
                <a:spcPts val="0"/>
              </a:spcAft>
              <a:buSzPct val="100000"/>
              <a:buChar char="▶"/>
            </a:pPr>
            <a:r>
              <a:rPr lang="en"/>
              <a:t>How does it work?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The relationships are described in a file named “Makefile” [by default]</a:t>
            </a:r>
            <a:endParaRPr/>
          </a:p>
          <a:p>
            <a:pPr marL="1371600" lvl="2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You can name it differently, but it’s not current practice!</a:t>
            </a:r>
            <a:endParaRPr/>
          </a:p>
          <a:p>
            <a:pPr marL="1371600" lvl="2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https://www.gnu.org/software/make/manual/make.html#Makefile-Names</a:t>
            </a:r>
            <a:endParaRPr/>
          </a:p>
          <a:p>
            <a:pPr marL="914400" lvl="1" indent="-312261" algn="l" rtl="0">
              <a:spcBef>
                <a:spcPts val="0"/>
              </a:spcBef>
              <a:spcAft>
                <a:spcPts val="0"/>
              </a:spcAft>
              <a:buSzPct val="100000"/>
              <a:buChar char="–"/>
            </a:pPr>
            <a:r>
              <a:rPr lang="en"/>
              <a:t>Make will look into that file, and follow the rules described</a:t>
            </a:r>
            <a:br>
              <a:rPr lang="en"/>
            </a:br>
            <a:endParaRPr/>
          </a:p>
          <a:p>
            <a:pPr marL="457200" lvl="0" indent="-331946" algn="l" rtl="0">
              <a:spcBef>
                <a:spcPts val="0"/>
              </a:spcBef>
              <a:spcAft>
                <a:spcPts val="0"/>
              </a:spcAft>
              <a:buSzPct val="100000"/>
              <a:buChar char="▶"/>
            </a:pPr>
            <a:r>
              <a:rPr lang="en"/>
              <a:t>Allows us to create custom settings and compile multiple files quickly with a single command (make)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Rules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383400" y="920900"/>
            <a:ext cx="8377200" cy="3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Rules specifying how to make files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How to make a file is specified by a </a:t>
            </a:r>
            <a:r>
              <a:rPr lang="en" b="1"/>
              <a:t>recipe</a:t>
            </a:r>
            <a:endParaRPr b="1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b="1"/>
              <a:t>Target </a:t>
            </a:r>
            <a:r>
              <a:rPr lang="en"/>
              <a:t>is the file created using the recipe</a:t>
            </a:r>
            <a:endParaRPr b="1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Targets have </a:t>
            </a:r>
            <a:r>
              <a:rPr lang="en" b="1"/>
              <a:t>prerequisite files </a:t>
            </a:r>
            <a:endParaRPr b="1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/>
              <a:t>Prerequisites can be made by another rule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45" name="Google Shape;145;p26"/>
          <p:cNvSpPr txBox="1"/>
          <p:nvPr/>
        </p:nvSpPr>
        <p:spPr>
          <a:xfrm>
            <a:off x="5784500" y="1441350"/>
            <a:ext cx="2733300" cy="8061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42"/>
              <a:buFont typeface="Arial"/>
              <a:buNone/>
            </a:pPr>
            <a:r>
              <a:rPr lang="en" sz="1742" b="0" i="1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target</a:t>
            </a:r>
            <a:r>
              <a:rPr lang="en" sz="1742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742" b="0" i="1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prerequisites</a:t>
            </a:r>
            <a:endParaRPr sz="1742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942"/>
              <a:buFont typeface="Arial"/>
              <a:buNone/>
            </a:pPr>
            <a:r>
              <a:rPr lang="en" sz="1742" b="0" i="1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recipe</a:t>
            </a:r>
            <a:endParaRPr sz="81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860901" y="2805032"/>
            <a:ext cx="3600600" cy="16218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rmAutofit fontScale="92500"/>
          </a:bodyPr>
          <a:lstStyle/>
          <a:p>
            <a:pPr marL="0" marR="0" lvl="0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prog: main.o</a:t>
            </a:r>
            <a:endParaRPr sz="21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12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gcc –o prog main.o</a:t>
            </a:r>
            <a:endParaRPr sz="21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12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main.o: main.c</a:t>
            </a:r>
            <a:endParaRPr sz="21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12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gcc –c main.c</a:t>
            </a:r>
            <a:endParaRPr sz="21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" name="Google Shape;147;p26"/>
          <p:cNvSpPr/>
          <p:nvPr/>
        </p:nvSpPr>
        <p:spPr>
          <a:xfrm>
            <a:off x="5301475" y="2545650"/>
            <a:ext cx="3459000" cy="9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138" y="64823"/>
                </a:moveTo>
                <a:lnTo>
                  <a:pt x="-10624" y="70682"/>
                </a:lnTo>
                <a:lnTo>
                  <a:pt x="-32431" y="55565"/>
                </a:lnTo>
              </a:path>
            </a:pathLst>
          </a:cu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Target main depends on </a:t>
            </a:r>
            <a:r>
              <a:rPr lang="en" sz="1500" b="0" i="0" u="none" strike="noStrike" cap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main.o</a:t>
            </a:r>
            <a:r>
              <a:rPr lang="en"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(that is created by another rule) and it’s made by invoking </a:t>
            </a:r>
            <a:r>
              <a:rPr lang="en" sz="1500" b="0" i="0" u="none" strike="noStrike" cap="none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gcc –o prog main.o</a:t>
            </a:r>
            <a:endParaRPr sz="15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6"/>
          <p:cNvSpPr/>
          <p:nvPr/>
        </p:nvSpPr>
        <p:spPr>
          <a:xfrm>
            <a:off x="5286650" y="3762577"/>
            <a:ext cx="3474000" cy="837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138" y="64823"/>
                </a:moveTo>
                <a:lnTo>
                  <a:pt x="-10624" y="70682"/>
                </a:lnTo>
                <a:lnTo>
                  <a:pt x="-40541" y="34080"/>
                </a:lnTo>
              </a:path>
            </a:pathLst>
          </a:cu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7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Because the Makefile has a rule to generate main.o… </a:t>
            </a: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7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But you still need main.c</a:t>
            </a:r>
            <a:endParaRPr sz="17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5784500" y="1073300"/>
            <a:ext cx="2733300" cy="368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Libre Franklin"/>
                <a:ea typeface="Libre Franklin"/>
                <a:cs typeface="Libre Franklin"/>
                <a:sym typeface="Libre Franklin"/>
              </a:rPr>
              <a:t>Example Rule:</a:t>
            </a:r>
            <a:endParaRPr sz="1600" b="1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50" name="Google Shape;150;p26"/>
          <p:cNvCxnSpPr/>
          <p:nvPr/>
        </p:nvCxnSpPr>
        <p:spPr>
          <a:xfrm rot="10800000">
            <a:off x="2826200" y="2995675"/>
            <a:ext cx="15525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p26"/>
          <p:cNvCxnSpPr/>
          <p:nvPr/>
        </p:nvCxnSpPr>
        <p:spPr>
          <a:xfrm rot="10800000">
            <a:off x="3033075" y="3778850"/>
            <a:ext cx="1083900" cy="22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without makefile</a:t>
            </a:r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body" idx="1"/>
          </p:nvPr>
        </p:nvSpPr>
        <p:spPr>
          <a:xfrm>
            <a:off x="3242650" y="844825"/>
            <a:ext cx="5826600" cy="21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▶"/>
            </a:pPr>
            <a:r>
              <a:rPr lang="en"/>
              <a:t>Compile this code: </a:t>
            </a:r>
            <a:endParaRPr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sz="2487" b="1"/>
              <a:t>gcc -c hellomake.c</a:t>
            </a:r>
            <a:endParaRPr sz="2487" b="1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–"/>
            </a:pPr>
            <a:r>
              <a:rPr lang="en" sz="2487" b="1"/>
              <a:t>gcc -o hellomake  hellomake.o</a:t>
            </a:r>
            <a:endParaRPr sz="2487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body" idx="1"/>
          </p:nvPr>
        </p:nvSpPr>
        <p:spPr>
          <a:xfrm>
            <a:off x="5923825" y="4599700"/>
            <a:ext cx="3593700" cy="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825"/>
              <a:t>https://www.cs.colby.edu/maxwell/courses/tutorials/maketutor/</a:t>
            </a:r>
            <a:endParaRPr sz="825"/>
          </a:p>
        </p:txBody>
      </p:sp>
      <p:sp>
        <p:nvSpPr>
          <p:cNvPr id="160" name="Google Shape;160;p27"/>
          <p:cNvSpPr txBox="1"/>
          <p:nvPr/>
        </p:nvSpPr>
        <p:spPr>
          <a:xfrm>
            <a:off x="484600" y="2310850"/>
            <a:ext cx="2323200" cy="1179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The “-c” argument to gcc will create a </a:t>
            </a:r>
            <a:r>
              <a:rPr lang="en" b="1">
                <a:latin typeface="Libre Franklin"/>
                <a:ea typeface="Libre Franklin"/>
                <a:cs typeface="Libre Franklin"/>
                <a:sym typeface="Libre Franklin"/>
              </a:rPr>
              <a:t>hellomake.o</a:t>
            </a: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" b="1">
                <a:latin typeface="Libre Franklin"/>
                <a:ea typeface="Libre Franklin"/>
                <a:cs typeface="Libre Franklin"/>
                <a:sym typeface="Libre Franklin"/>
              </a:rPr>
              <a:t>object</a:t>
            </a: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" b="1">
                <a:latin typeface="Libre Franklin"/>
                <a:ea typeface="Libre Franklin"/>
                <a:cs typeface="Libre Franklin"/>
                <a:sym typeface="Libre Franklin"/>
              </a:rPr>
              <a:t>file</a:t>
            </a: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 instead of link an entire executable. 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1" name="Google Shape;161;p27"/>
          <p:cNvSpPr txBox="1"/>
          <p:nvPr/>
        </p:nvSpPr>
        <p:spPr>
          <a:xfrm>
            <a:off x="484600" y="956650"/>
            <a:ext cx="2124300" cy="1062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ibre Franklin"/>
                <a:ea typeface="Libre Franklin"/>
                <a:cs typeface="Libre Franklin"/>
                <a:sym typeface="Libre Franklin"/>
              </a:rPr>
              <a:t>int hellomake(){</a:t>
            </a:r>
            <a:endParaRPr sz="19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ibre Franklin"/>
                <a:ea typeface="Libre Franklin"/>
                <a:cs typeface="Libre Franklin"/>
                <a:sym typeface="Libre Franklin"/>
              </a:rPr>
              <a:t>	return 0;</a:t>
            </a:r>
            <a:endParaRPr sz="1900"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ibre Franklin"/>
                <a:ea typeface="Libre Franklin"/>
                <a:cs typeface="Libre Franklin"/>
                <a:sym typeface="Libre Franklin"/>
              </a:rPr>
              <a:t>}</a:t>
            </a:r>
            <a:endParaRPr sz="19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62" name="Google Shape;162;p27"/>
          <p:cNvCxnSpPr>
            <a:stCxn id="160" idx="3"/>
          </p:cNvCxnSpPr>
          <p:nvPr/>
        </p:nvCxnSpPr>
        <p:spPr>
          <a:xfrm rot="10800000" flipH="1">
            <a:off x="2807800" y="1553050"/>
            <a:ext cx="1391400" cy="134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3" name="Google Shape;163;p27"/>
          <p:cNvSpPr txBox="1"/>
          <p:nvPr/>
        </p:nvSpPr>
        <p:spPr>
          <a:xfrm>
            <a:off x="3137100" y="3709175"/>
            <a:ext cx="2869800" cy="1056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We can now </a:t>
            </a:r>
            <a:r>
              <a:rPr lang="en" b="1">
                <a:latin typeface="Libre Franklin"/>
                <a:ea typeface="Libre Franklin"/>
                <a:cs typeface="Libre Franklin"/>
                <a:sym typeface="Libre Franklin"/>
              </a:rPr>
              <a:t>link</a:t>
            </a: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 the object file with the C standard library and create an executable called </a:t>
            </a:r>
            <a:r>
              <a:rPr lang="en" b="1">
                <a:latin typeface="Libre Franklin"/>
                <a:ea typeface="Libre Franklin"/>
                <a:cs typeface="Libre Franklin"/>
                <a:sym typeface="Libre Franklin"/>
              </a:rPr>
              <a:t>hellomake</a:t>
            </a:r>
            <a:r>
              <a:rPr lang="en">
                <a:latin typeface="Libre Franklin"/>
                <a:ea typeface="Libre Franklin"/>
                <a:cs typeface="Libre Franklin"/>
                <a:sym typeface="Libre Franklin"/>
              </a:rPr>
              <a:t> using this line.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164" name="Google Shape;164;p27"/>
          <p:cNvCxnSpPr>
            <a:stCxn id="163" idx="0"/>
          </p:cNvCxnSpPr>
          <p:nvPr/>
        </p:nvCxnSpPr>
        <p:spPr>
          <a:xfrm rot="10800000" flipH="1">
            <a:off x="4572000" y="2174075"/>
            <a:ext cx="1640100" cy="153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>
            <a:spLocks noGrp="1"/>
          </p:cNvSpPr>
          <p:nvPr>
            <p:ph type="sldNum" idx="12"/>
          </p:nvPr>
        </p:nvSpPr>
        <p:spPr>
          <a:xfrm>
            <a:off x="8283600" y="4822625"/>
            <a:ext cx="548700" cy="3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title"/>
          </p:nvPr>
        </p:nvSpPr>
        <p:spPr>
          <a:xfrm>
            <a:off x="383400" y="164325"/>
            <a:ext cx="844890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without makefile</a:t>
            </a:r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body" idx="1"/>
          </p:nvPr>
        </p:nvSpPr>
        <p:spPr>
          <a:xfrm>
            <a:off x="308850" y="3002475"/>
            <a:ext cx="8760600" cy="1519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gcc -c hellomake.c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gcc -c hellofunc.c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gcc -o hellomake hellomake.o hellofunc.o</a:t>
            </a:r>
            <a:endParaRPr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4185"/>
            <a:ext cx="9144003" cy="212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>
            <a:spLocks noGrp="1"/>
          </p:cNvSpPr>
          <p:nvPr>
            <p:ph type="body" idx="1"/>
          </p:nvPr>
        </p:nvSpPr>
        <p:spPr>
          <a:xfrm>
            <a:off x="5454000" y="4502825"/>
            <a:ext cx="3690000" cy="3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925"/>
              <a:t>https://www.cs.colby.edu/maxwell/courses/tutorials/maketutor/</a:t>
            </a:r>
            <a:endParaRPr sz="925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EEEEE"/>
      </a:lt1>
      <a:dk2>
        <a:srgbClr val="000000"/>
      </a:dk2>
      <a:lt2>
        <a:srgbClr val="EEEEEE"/>
      </a:lt2>
      <a:accent1>
        <a:srgbClr val="003594"/>
      </a:accent1>
      <a:accent2>
        <a:srgbClr val="212121"/>
      </a:accent2>
      <a:accent3>
        <a:srgbClr val="FFF2CC"/>
      </a:accent3>
      <a:accent4>
        <a:srgbClr val="FBE5D6"/>
      </a:accent4>
      <a:accent5>
        <a:srgbClr val="D6DCE5"/>
      </a:accent5>
      <a:accent6>
        <a:srgbClr val="E2F0D9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763</Words>
  <Application>Microsoft Macintosh PowerPoint</Application>
  <PresentationFormat>On-screen Show (16:9)</PresentationFormat>
  <Paragraphs>114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Arial</vt:lpstr>
      <vt:lpstr>Open Sans</vt:lpstr>
      <vt:lpstr>Trebuchet MS</vt:lpstr>
      <vt:lpstr>EB Garamond</vt:lpstr>
      <vt:lpstr>Open Sans Bold</vt:lpstr>
      <vt:lpstr>Helvetica Neue</vt:lpstr>
      <vt:lpstr>Open Sans Medium</vt:lpstr>
      <vt:lpstr>Puritan</vt:lpstr>
      <vt:lpstr>Roboto Mono</vt:lpstr>
      <vt:lpstr>Quattrocento Sans</vt:lpstr>
      <vt:lpstr>Calibri</vt:lpstr>
      <vt:lpstr>Wingdings</vt:lpstr>
      <vt:lpstr>Libre Franklin</vt:lpstr>
      <vt:lpstr>Consolas</vt:lpstr>
      <vt:lpstr>Simple Light</vt:lpstr>
      <vt:lpstr>Recitation 4: Makefiles</vt:lpstr>
      <vt:lpstr>Course News</vt:lpstr>
      <vt:lpstr>Agenda</vt:lpstr>
      <vt:lpstr>Makefiles</vt:lpstr>
      <vt:lpstr>Why and goal</vt:lpstr>
      <vt:lpstr>A Brief Overview Of Makefiles</vt:lpstr>
      <vt:lpstr>Rules</vt:lpstr>
      <vt:lpstr>Example: without makefile</vt:lpstr>
      <vt:lpstr>Example: without makefile</vt:lpstr>
      <vt:lpstr>Example: with makefile</vt:lpstr>
      <vt:lpstr>More On MakeFiles</vt:lpstr>
      <vt:lpstr>Quiz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Recitation 4: Makefiles</dc:title>
  <cp:lastModifiedBy>Griffin Hurt</cp:lastModifiedBy>
  <cp:revision>8</cp:revision>
  <cp:lastPrinted>2024-02-09T17:18:59Z</cp:lastPrinted>
  <dcterms:modified xsi:type="dcterms:W3CDTF">2024-02-09T17:19:11Z</dcterms:modified>
</cp:coreProperties>
</file>